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73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72" r:id="rId10"/>
    <p:sldId id="275" r:id="rId11"/>
    <p:sldId id="274" r:id="rId12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CC9900"/>
    <a:srgbClr val="FF0066"/>
    <a:srgbClr val="2FF146"/>
    <a:srgbClr val="E834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7" d="100"/>
          <a:sy n="87" d="100"/>
        </p:scale>
        <p:origin x="-1458" y="-1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0F1E62CA-EE28-4B2C-AE12-D43D2B3A207C}" type="datetimeFigureOut">
              <a:rPr lang="es-MX" smtClean="0"/>
              <a:t>11/09/2017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428458A2-D89D-4A3E-8487-523A7D55DDC7}" type="slidenum">
              <a:rPr lang="es-MX" smtClean="0"/>
              <a:t>‹Nº›</a:t>
            </a:fld>
            <a:endParaRPr lang="es-MX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777240" y="1340768"/>
            <a:ext cx="7543800" cy="4450432"/>
          </a:xfrm>
        </p:spPr>
        <p:txBody>
          <a:bodyPr/>
          <a:lstStyle/>
          <a:p>
            <a:pPr algn="ctr"/>
            <a:r>
              <a:rPr lang="es-MX" dirty="0" smtClean="0">
                <a:solidFill>
                  <a:srgbClr val="FF9900"/>
                </a:solidFill>
              </a:rPr>
              <a:t>Universidad Nacional Autónoma de México</a:t>
            </a:r>
            <a:br>
              <a:rPr lang="es-MX" dirty="0" smtClean="0">
                <a:solidFill>
                  <a:srgbClr val="FF9900"/>
                </a:solidFill>
              </a:rPr>
            </a:br>
            <a:r>
              <a:rPr lang="es-MX" dirty="0" smtClean="0">
                <a:solidFill>
                  <a:srgbClr val="FF9900"/>
                </a:solidFill>
              </a:rPr>
              <a:t>FES Iztacala</a:t>
            </a:r>
            <a:br>
              <a:rPr lang="es-MX" dirty="0" smtClean="0">
                <a:solidFill>
                  <a:srgbClr val="FF9900"/>
                </a:solidFill>
              </a:rPr>
            </a:br>
            <a:r>
              <a:rPr lang="es-MX" dirty="0" smtClean="0">
                <a:solidFill>
                  <a:srgbClr val="00B050"/>
                </a:solidFill>
              </a:rPr>
              <a:t>Sistema endocrino</a:t>
            </a:r>
            <a:br>
              <a:rPr lang="es-MX" dirty="0" smtClean="0">
                <a:solidFill>
                  <a:srgbClr val="00B050"/>
                </a:solidFill>
              </a:rPr>
            </a:br>
            <a:r>
              <a:rPr lang="es-MX" dirty="0" smtClean="0">
                <a:solidFill>
                  <a:srgbClr val="FFFF00"/>
                </a:solidFill>
              </a:rPr>
              <a:t>Embriogénesis del Páncreas</a:t>
            </a:r>
            <a:br>
              <a:rPr lang="es-MX" dirty="0" smtClean="0">
                <a:solidFill>
                  <a:srgbClr val="FFFF00"/>
                </a:solidFill>
              </a:rPr>
            </a:br>
            <a:endParaRPr lang="es-MX" dirty="0">
              <a:solidFill>
                <a:srgbClr val="FFFF00"/>
              </a:solidFill>
            </a:endParaRPr>
          </a:p>
        </p:txBody>
      </p:sp>
      <p:sp>
        <p:nvSpPr>
          <p:cNvPr id="4" name="3 CuadroTexto"/>
          <p:cNvSpPr txBox="1"/>
          <p:nvPr/>
        </p:nvSpPr>
        <p:spPr>
          <a:xfrm>
            <a:off x="3059832" y="5229200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b="1" dirty="0" smtClean="0"/>
              <a:t>   </a:t>
            </a:r>
            <a:r>
              <a:rPr lang="es-MX" b="1" dirty="0" err="1" smtClean="0"/>
              <a:t>Zabdi</a:t>
            </a:r>
            <a:r>
              <a:rPr lang="es-MX" b="1" dirty="0" smtClean="0"/>
              <a:t> Ivana Martínez Peñaloza   </a:t>
            </a:r>
            <a:r>
              <a:rPr lang="es-MX" dirty="0" smtClean="0"/>
              <a:t>1373 </a:t>
            </a:r>
          </a:p>
        </p:txBody>
      </p:sp>
    </p:spTree>
    <p:extLst>
      <p:ext uri="{BB962C8B-B14F-4D97-AF65-F5344CB8AC3E}">
        <p14:creationId xmlns:p14="http://schemas.microsoft.com/office/powerpoint/2010/main" val="880972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467544" y="1052737"/>
            <a:ext cx="8136904" cy="2520279"/>
          </a:xfrm>
        </p:spPr>
        <p:txBody>
          <a:bodyPr>
            <a:normAutofit fontScale="92500" lnSpcReduction="20000"/>
          </a:bodyPr>
          <a:lstStyle/>
          <a:p>
            <a:pPr marL="18288" indent="0">
              <a:buNone/>
            </a:pPr>
            <a:r>
              <a:rPr lang="es-MX" dirty="0" smtClean="0"/>
              <a:t>Es una anomalía en la que el páncreas rodea totalmente al duodeno y puede causarle obstrucción parcial o total .</a:t>
            </a:r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Yema ventral bilobulada</a:t>
            </a:r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Fusión del tejido pancreático al duodeno</a:t>
            </a:r>
          </a:p>
          <a:p>
            <a:pPr marL="18288" indent="0">
              <a:buNone/>
            </a:pPr>
            <a:r>
              <a:rPr lang="es-MX" b="1" dirty="0" smtClean="0"/>
              <a:t>Síntomas:</a:t>
            </a:r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Pancreatitis</a:t>
            </a:r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Estenosis duodenal</a:t>
            </a:r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Ulceración gástrica o duodenal</a:t>
            </a:r>
          </a:p>
          <a:p>
            <a:endParaRPr lang="es-MX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604157" y="260648"/>
            <a:ext cx="7543800" cy="914400"/>
          </a:xfrm>
        </p:spPr>
        <p:txBody>
          <a:bodyPr/>
          <a:lstStyle/>
          <a:p>
            <a:r>
              <a:rPr lang="es-MX" sz="6000" b="1" dirty="0" smtClean="0">
                <a:solidFill>
                  <a:srgbClr val="FFFF00"/>
                </a:solidFill>
              </a:rPr>
              <a:t>Páncreas Anular</a:t>
            </a:r>
            <a:endParaRPr lang="es-MX" sz="6000" b="1" dirty="0">
              <a:solidFill>
                <a:srgbClr val="FFFF00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1174" y="3356992"/>
            <a:ext cx="6248400" cy="3305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25345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1331640" y="1988840"/>
            <a:ext cx="6096000" cy="3657599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s-MX" i="1" dirty="0" smtClean="0">
                <a:effectLst/>
              </a:rPr>
              <a:t>Bruce </a:t>
            </a:r>
            <a:r>
              <a:rPr lang="es-MX" i="1" dirty="0" err="1" smtClean="0">
                <a:effectLst/>
              </a:rPr>
              <a:t>M.Carlson</a:t>
            </a:r>
            <a:r>
              <a:rPr lang="es-MX" i="1" dirty="0" smtClean="0">
                <a:effectLst/>
              </a:rPr>
              <a:t> (2009) Embriología Humana y biología del desarrollo</a:t>
            </a:r>
          </a:p>
          <a:p>
            <a:pPr>
              <a:buFont typeface="Wingdings" pitchFamily="2" charset="2"/>
              <a:buChar char="Ø"/>
            </a:pPr>
            <a:r>
              <a:rPr lang="es-MX" i="1" dirty="0" smtClean="0">
                <a:effectLst/>
              </a:rPr>
              <a:t>William </a:t>
            </a:r>
            <a:r>
              <a:rPr lang="es-MX" i="1" dirty="0" err="1" smtClean="0">
                <a:effectLst/>
              </a:rPr>
              <a:t>J.Larsen</a:t>
            </a:r>
            <a:r>
              <a:rPr lang="es-MX" i="1" dirty="0" smtClean="0">
                <a:effectLst/>
              </a:rPr>
              <a:t> PH.D (2003) Embriología humana Madrid España: </a:t>
            </a:r>
            <a:r>
              <a:rPr lang="es-MX" i="1" dirty="0" err="1" smtClean="0">
                <a:effectLst/>
              </a:rPr>
              <a:t>Elsevier</a:t>
            </a:r>
            <a:r>
              <a:rPr lang="es-MX" i="1" dirty="0" smtClean="0">
                <a:effectLst/>
              </a:rPr>
              <a:t> </a:t>
            </a:r>
            <a:r>
              <a:rPr lang="es-MX" i="1" dirty="0" err="1" smtClean="0">
                <a:effectLst/>
              </a:rPr>
              <a:t>science</a:t>
            </a:r>
            <a:endParaRPr lang="es-MX" i="1" dirty="0" smtClean="0">
              <a:effectLst/>
            </a:endParaRPr>
          </a:p>
          <a:p>
            <a:pPr>
              <a:buFont typeface="Wingdings" pitchFamily="2" charset="2"/>
              <a:buChar char="Ø"/>
            </a:pPr>
            <a:r>
              <a:rPr lang="es-MX" i="1" dirty="0">
                <a:effectLst/>
              </a:rPr>
              <a:t>Arteaga Martínez, </a:t>
            </a:r>
            <a:r>
              <a:rPr lang="es-MX" i="1" dirty="0" err="1">
                <a:effectLst/>
              </a:rPr>
              <a:t>Garcia</a:t>
            </a:r>
            <a:r>
              <a:rPr lang="es-MX" i="1" dirty="0">
                <a:effectLst/>
              </a:rPr>
              <a:t> Peláez. (2014). </a:t>
            </a:r>
            <a:r>
              <a:rPr lang="es-MX" i="1" dirty="0" err="1">
                <a:effectLst/>
              </a:rPr>
              <a:t>Embriologia</a:t>
            </a:r>
            <a:r>
              <a:rPr lang="es-MX" i="1" dirty="0">
                <a:effectLst/>
              </a:rPr>
              <a:t> humana. </a:t>
            </a:r>
            <a:r>
              <a:rPr lang="es-MX" i="1" dirty="0" err="1">
                <a:effectLst/>
              </a:rPr>
              <a:t>Mexico</a:t>
            </a:r>
            <a:r>
              <a:rPr lang="es-MX" i="1" dirty="0">
                <a:effectLst/>
              </a:rPr>
              <a:t>: Editorial medica panamericana.</a:t>
            </a:r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827584" y="980728"/>
            <a:ext cx="7543800" cy="914400"/>
          </a:xfrm>
        </p:spPr>
        <p:txBody>
          <a:bodyPr/>
          <a:lstStyle/>
          <a:p>
            <a:r>
              <a:rPr lang="es-MX" dirty="0" smtClean="0"/>
              <a:t>Referencias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49063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755576" y="332656"/>
            <a:ext cx="7488832" cy="1828800"/>
          </a:xfrm>
        </p:spPr>
        <p:txBody>
          <a:bodyPr/>
          <a:lstStyle/>
          <a:p>
            <a:r>
              <a:rPr lang="es-MX" dirty="0" smtClean="0">
                <a:solidFill>
                  <a:srgbClr val="E834DB"/>
                </a:solidFill>
              </a:rPr>
              <a:t>Embriogénesis del páncreas</a:t>
            </a:r>
            <a:endParaRPr lang="es-MX" dirty="0">
              <a:solidFill>
                <a:srgbClr val="E834DB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62" t="8206" r="20194" b="6835"/>
          <a:stretch/>
        </p:blipFill>
        <p:spPr bwMode="auto">
          <a:xfrm>
            <a:off x="1691680" y="2362200"/>
            <a:ext cx="5184576" cy="39614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1673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827584" y="1484785"/>
            <a:ext cx="7056784" cy="1512168"/>
          </a:xfrm>
        </p:spPr>
        <p:txBody>
          <a:bodyPr>
            <a:normAutofit/>
          </a:bodyPr>
          <a:lstStyle/>
          <a:p>
            <a:pPr marL="18288" indent="0">
              <a:buNone/>
            </a:pPr>
            <a:r>
              <a:rPr lang="es-MX" dirty="0" smtClean="0"/>
              <a:t>Quinta semana</a:t>
            </a:r>
          </a:p>
          <a:p>
            <a:pPr marL="18288" indent="0">
              <a:buNone/>
            </a:pPr>
            <a:r>
              <a:rPr lang="es-MX" dirty="0" smtClean="0"/>
              <a:t>Surgimiento de dos yemas o brotes que derivan de la porción caudal del intestino anterior a nivel del duodeno:</a:t>
            </a:r>
          </a:p>
          <a:p>
            <a:pPr marL="18288" indent="0">
              <a:buNone/>
            </a:pPr>
            <a:r>
              <a:rPr lang="es-MX" b="1" dirty="0" smtClean="0">
                <a:solidFill>
                  <a:srgbClr val="FFC000"/>
                </a:solidFill>
              </a:rPr>
              <a:t>Yema pancreática dorsal y Yema pancreática ventral</a:t>
            </a:r>
            <a:endParaRPr lang="es-MX" b="1" dirty="0">
              <a:solidFill>
                <a:srgbClr val="FFC000"/>
              </a:solidFill>
            </a:endParaRPr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683568" y="548680"/>
            <a:ext cx="7543800" cy="914400"/>
          </a:xfrm>
        </p:spPr>
        <p:txBody>
          <a:bodyPr/>
          <a:lstStyle/>
          <a:p>
            <a:r>
              <a:rPr lang="es-MX" sz="6000" dirty="0" smtClean="0">
                <a:solidFill>
                  <a:srgbClr val="00B050"/>
                </a:solidFill>
              </a:rPr>
              <a:t>Desarrollo</a:t>
            </a:r>
            <a:endParaRPr lang="es-MX" sz="6000" dirty="0">
              <a:solidFill>
                <a:srgbClr val="00B050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73" t="28566" r="20074" b="6055"/>
          <a:stretch/>
        </p:blipFill>
        <p:spPr bwMode="auto">
          <a:xfrm>
            <a:off x="1331640" y="3140968"/>
            <a:ext cx="5138057" cy="3069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9477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323528" y="980728"/>
            <a:ext cx="8136904" cy="208823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s-MX" dirty="0" smtClean="0"/>
              <a:t>Es la primera en aparecer</a:t>
            </a:r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Se debe a la inducción de la notocorda que secreta </a:t>
            </a:r>
            <a:r>
              <a:rPr lang="es-MX" dirty="0" smtClean="0"/>
              <a:t>FCF  </a:t>
            </a:r>
            <a:r>
              <a:rPr lang="es-MX" dirty="0" smtClean="0"/>
              <a:t>(Factor de crecimiento fibroblástico) la cual reprime la expresión de </a:t>
            </a:r>
            <a:r>
              <a:rPr lang="es-MX" i="1" dirty="0" smtClean="0"/>
              <a:t>Sonic Hedgehog  (SHH; Proteína que determina el patrón de desarrollo y control de tamaño de las extremidades y de órganos internos)</a:t>
            </a:r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251520" y="188640"/>
            <a:ext cx="8496944" cy="914400"/>
          </a:xfrm>
        </p:spPr>
        <p:txBody>
          <a:bodyPr/>
          <a:lstStyle/>
          <a:p>
            <a:pPr algn="ctr"/>
            <a:r>
              <a:rPr lang="es-MX" sz="5400" dirty="0" smtClean="0">
                <a:solidFill>
                  <a:srgbClr val="FFC000"/>
                </a:solidFill>
              </a:rPr>
              <a:t>Yema Pancreática Dorsal</a:t>
            </a:r>
            <a:endParaRPr lang="es-MX" sz="5400" dirty="0">
              <a:solidFill>
                <a:srgbClr val="FFC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8" t="13333" r="36666" b="28810"/>
          <a:stretch/>
        </p:blipFill>
        <p:spPr bwMode="auto">
          <a:xfrm rot="16200000">
            <a:off x="2565259" y="1475299"/>
            <a:ext cx="3636643" cy="68239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148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856109" y="1797571"/>
            <a:ext cx="6960096" cy="3240360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s-MX" dirty="0" smtClean="0"/>
              <a:t>Se piensa que la inducción viene directamente del </a:t>
            </a:r>
            <a:r>
              <a:rPr lang="es-MX" dirty="0" smtClean="0"/>
              <a:t>mesodermo</a:t>
            </a:r>
            <a:r>
              <a:rPr lang="es-MX" dirty="0"/>
              <a:t>.</a:t>
            </a:r>
            <a:endParaRPr lang="es-MX" dirty="0" smtClean="0"/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Puede estar formada por dos yemas o una </a:t>
            </a:r>
            <a:br>
              <a:rPr lang="es-MX" dirty="0" smtClean="0"/>
            </a:br>
            <a:r>
              <a:rPr lang="es-MX" dirty="0" smtClean="0"/>
              <a:t>(derecha e izquierda)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755576" y="188640"/>
            <a:ext cx="7543800" cy="792088"/>
          </a:xfrm>
        </p:spPr>
        <p:txBody>
          <a:bodyPr/>
          <a:lstStyle/>
          <a:p>
            <a:r>
              <a:rPr lang="es-MX" dirty="0" smtClean="0">
                <a:solidFill>
                  <a:srgbClr val="FFC000"/>
                </a:solidFill>
              </a:rPr>
              <a:t>Yema Pancreática Ventral</a:t>
            </a:r>
            <a:endParaRPr lang="es-MX" dirty="0">
              <a:solidFill>
                <a:srgbClr val="FFC0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2780928"/>
            <a:ext cx="6827837" cy="3640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9552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251520" y="836712"/>
            <a:ext cx="8496944" cy="3168352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s-MX" dirty="0" smtClean="0"/>
              <a:t>Ocurre cuando el duodeno gira hacia la derecha y adquiere forma de «C», la yema pancreática ventral se desplaza hacia la derecha junto con el conducto colédoco y la yema dorsal se traslada hacia la izquierda.</a:t>
            </a:r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Séptima Semana</a:t>
            </a:r>
          </a:p>
          <a:p>
            <a:pPr marL="18288" indent="0">
              <a:buNone/>
            </a:pPr>
            <a:r>
              <a:rPr lang="es-MX" dirty="0" smtClean="0"/>
              <a:t>Las dos yemas se fusionan entre sí para conformar al páncreas definitivo y los conductos pancreáticos.</a:t>
            </a:r>
          </a:p>
          <a:p>
            <a:pPr>
              <a:buFont typeface="Wingdings" pitchFamily="2" charset="2"/>
              <a:buChar char="Ø"/>
            </a:pPr>
            <a:endParaRPr lang="es-MX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683568" y="260648"/>
            <a:ext cx="7543800" cy="914400"/>
          </a:xfrm>
        </p:spPr>
        <p:txBody>
          <a:bodyPr/>
          <a:lstStyle/>
          <a:p>
            <a:r>
              <a:rPr lang="es-MX" sz="7200" dirty="0" smtClean="0">
                <a:solidFill>
                  <a:srgbClr val="2FF146"/>
                </a:solidFill>
              </a:rPr>
              <a:t>Fusión</a:t>
            </a:r>
            <a:endParaRPr lang="es-MX" sz="7200" dirty="0">
              <a:solidFill>
                <a:srgbClr val="2FF146"/>
              </a:solidFill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026" t="10734" r="14508" b="12393"/>
          <a:stretch/>
        </p:blipFill>
        <p:spPr bwMode="auto">
          <a:xfrm rot="10800000">
            <a:off x="2294225" y="3573016"/>
            <a:ext cx="5158565" cy="31212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83107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539552" y="1124745"/>
            <a:ext cx="8136904" cy="2376264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s-MX" dirty="0" smtClean="0"/>
              <a:t>El conducto de la yema dorsal  al duodeno suele degenerar, mientras que el conducto de la yema ventral ahora es denominada </a:t>
            </a:r>
            <a:r>
              <a:rPr lang="es-MX" b="1" dirty="0" smtClean="0"/>
              <a:t>conducto pancreático principal</a:t>
            </a:r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El conducto principal y el colédoco se unen y drenan sus secreciones en el duodeno.</a:t>
            </a:r>
            <a:endParaRPr lang="es-MX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683568" y="260648"/>
            <a:ext cx="7543800" cy="914400"/>
          </a:xfrm>
        </p:spPr>
        <p:txBody>
          <a:bodyPr/>
          <a:lstStyle/>
          <a:p>
            <a:r>
              <a:rPr lang="es-MX" sz="6000" dirty="0" smtClean="0">
                <a:solidFill>
                  <a:srgbClr val="FF0000"/>
                </a:solidFill>
              </a:rPr>
              <a:t>Conductos</a:t>
            </a:r>
            <a:endParaRPr lang="es-MX" sz="6000" dirty="0">
              <a:solidFill>
                <a:srgbClr val="FF0000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63" t="13500" r="10184" b="22665"/>
          <a:stretch/>
        </p:blipFill>
        <p:spPr bwMode="auto">
          <a:xfrm rot="10800000">
            <a:off x="1043608" y="3284984"/>
            <a:ext cx="6923314" cy="303711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6 Elipse"/>
          <p:cNvSpPr/>
          <p:nvPr/>
        </p:nvSpPr>
        <p:spPr>
          <a:xfrm>
            <a:off x="3059832" y="4005064"/>
            <a:ext cx="648072" cy="64807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7 Elipse"/>
          <p:cNvSpPr/>
          <p:nvPr/>
        </p:nvSpPr>
        <p:spPr>
          <a:xfrm>
            <a:off x="3059832" y="4727545"/>
            <a:ext cx="432048" cy="360040"/>
          </a:xfrm>
          <a:prstGeom prst="ellipse">
            <a:avLst/>
          </a:prstGeom>
          <a:noFill/>
          <a:ln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367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467544" y="1700808"/>
            <a:ext cx="8280920" cy="2448272"/>
          </a:xfrm>
        </p:spPr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s-MX" dirty="0" smtClean="0"/>
              <a:t>Décima- Undécima semana</a:t>
            </a:r>
          </a:p>
          <a:p>
            <a:pPr marL="18288" indent="0">
              <a:buNone/>
            </a:pPr>
            <a:r>
              <a:rPr lang="es-MX" dirty="0" smtClean="0"/>
              <a:t>Las células endocrinas se desarrollan  de pequeños racimos de células con citoplasma obscuro que brotan de los conductos en desarrollo  (Islotes o de Langerhans).</a:t>
            </a:r>
          </a:p>
          <a:p>
            <a:pPr marL="18288" indent="0">
              <a:buNone/>
            </a:pPr>
            <a:endParaRPr lang="es-MX" dirty="0" smtClean="0"/>
          </a:p>
          <a:p>
            <a:pPr marL="18288" indent="0">
              <a:buNone/>
            </a:pPr>
            <a:endParaRPr lang="es-MX" dirty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251520" y="836712"/>
            <a:ext cx="8712968" cy="1152128"/>
          </a:xfrm>
        </p:spPr>
        <p:txBody>
          <a:bodyPr/>
          <a:lstStyle/>
          <a:p>
            <a:r>
              <a:rPr lang="es-MX" dirty="0" smtClean="0"/>
              <a:t/>
            </a:r>
            <a:br>
              <a:rPr lang="es-MX" dirty="0" smtClean="0"/>
            </a:br>
            <a:r>
              <a:rPr lang="es-MX" sz="6000" b="1" dirty="0" smtClean="0">
                <a:solidFill>
                  <a:srgbClr val="00B0F0"/>
                </a:solidFill>
              </a:rPr>
              <a:t>Parte endocrina del páncreas</a:t>
            </a:r>
            <a:endParaRPr lang="es-MX" sz="6000" b="1" dirty="0">
              <a:solidFill>
                <a:srgbClr val="00B0F0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748" t="22800" r="2888" b="26379"/>
          <a:stretch/>
        </p:blipFill>
        <p:spPr bwMode="auto">
          <a:xfrm>
            <a:off x="3527884" y="3153950"/>
            <a:ext cx="3240360" cy="3399984"/>
          </a:xfrm>
          <a:prstGeom prst="ellips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4 Conector recto"/>
          <p:cNvCxnSpPr>
            <a:endCxn id="7" idx="1"/>
          </p:cNvCxnSpPr>
          <p:nvPr/>
        </p:nvCxnSpPr>
        <p:spPr>
          <a:xfrm>
            <a:off x="6044750" y="3973706"/>
            <a:ext cx="975522" cy="107722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sp>
        <p:nvSpPr>
          <p:cNvPr id="7" name="6 CuadroTexto"/>
          <p:cNvSpPr txBox="1"/>
          <p:nvPr/>
        </p:nvSpPr>
        <p:spPr>
          <a:xfrm>
            <a:off x="7020272" y="3789040"/>
            <a:ext cx="21602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dirty="0" smtClean="0"/>
              <a:t>Islotes</a:t>
            </a:r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2371842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contenido"/>
          <p:cNvSpPr>
            <a:spLocks noGrp="1"/>
          </p:cNvSpPr>
          <p:nvPr>
            <p:ph idx="1"/>
          </p:nvPr>
        </p:nvSpPr>
        <p:spPr>
          <a:xfrm>
            <a:off x="107504" y="908720"/>
            <a:ext cx="8928992" cy="3024336"/>
          </a:xfrm>
        </p:spPr>
        <p:txBody>
          <a:bodyPr>
            <a:normAutofit fontScale="85000" lnSpcReduction="20000"/>
          </a:bodyPr>
          <a:lstStyle/>
          <a:p>
            <a:pPr>
              <a:buFont typeface="Wingdings" pitchFamily="2" charset="2"/>
              <a:buChar char="Ø"/>
            </a:pPr>
            <a:endParaRPr lang="es-MX" dirty="0" smtClean="0"/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Decimosegunda semana </a:t>
            </a:r>
          </a:p>
          <a:p>
            <a:pPr marL="18288" indent="0">
              <a:buNone/>
            </a:pPr>
            <a:r>
              <a:rPr lang="es-MX" dirty="0" smtClean="0"/>
              <a:t>Se puede detectar la insulina y pocos días más tarde se pueden identificar los gránulos de las células beta.</a:t>
            </a:r>
          </a:p>
          <a:p>
            <a:pPr marL="18288" indent="0">
              <a:buNone/>
            </a:pPr>
            <a:r>
              <a:rPr lang="es-MX" dirty="0" smtClean="0"/>
              <a:t>A partir de ese momento, los islotes crecen rápidamente y en cuatro meses han aumentado más o menos una tercera parte de toda la masa pancreática.</a:t>
            </a:r>
          </a:p>
          <a:p>
            <a:pPr>
              <a:buFont typeface="Wingdings" pitchFamily="2" charset="2"/>
              <a:buChar char="Ø"/>
            </a:pPr>
            <a:r>
              <a:rPr lang="es-MX" dirty="0" smtClean="0"/>
              <a:t>Decimoquinta semana</a:t>
            </a:r>
          </a:p>
          <a:p>
            <a:pPr marL="18288" indent="0">
              <a:buNone/>
            </a:pPr>
            <a:r>
              <a:rPr lang="es-MX" dirty="0" smtClean="0"/>
              <a:t> Las </a:t>
            </a:r>
            <a:r>
              <a:rPr lang="es-MX" dirty="0"/>
              <a:t>células de los islotes contienen muchos gránulos que constituyen las reservas intracelulares de hormonas.</a:t>
            </a:r>
          </a:p>
          <a:p>
            <a:pPr marL="18288" indent="0">
              <a:buNone/>
            </a:pPr>
            <a:r>
              <a:rPr lang="es-MX" dirty="0"/>
              <a:t>Las células beta (Insulina) predominan en el centro del islote y las células alfa (Glucagón)en la periferia.</a:t>
            </a:r>
          </a:p>
          <a:p>
            <a:pPr marL="18288" indent="0">
              <a:buNone/>
            </a:pPr>
            <a:endParaRPr lang="es-MX" dirty="0" smtClean="0"/>
          </a:p>
        </p:txBody>
      </p:sp>
      <p:sp>
        <p:nvSpPr>
          <p:cNvPr id="3" name="2 Título"/>
          <p:cNvSpPr>
            <a:spLocks noGrp="1"/>
          </p:cNvSpPr>
          <p:nvPr>
            <p:ph type="title"/>
          </p:nvPr>
        </p:nvSpPr>
        <p:spPr>
          <a:xfrm>
            <a:off x="683568" y="188640"/>
            <a:ext cx="7543800" cy="914400"/>
          </a:xfrm>
        </p:spPr>
        <p:txBody>
          <a:bodyPr/>
          <a:lstStyle/>
          <a:p>
            <a:r>
              <a:rPr lang="es-MX" dirty="0" smtClean="0"/>
              <a:t>Islotes o de Langerhans</a:t>
            </a:r>
            <a:endParaRPr lang="es-MX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46"/>
          <a:stretch/>
        </p:blipFill>
        <p:spPr bwMode="auto">
          <a:xfrm>
            <a:off x="2856182" y="3645024"/>
            <a:ext cx="4680520" cy="30353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3669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lemental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388</TotalTime>
  <Words>428</Words>
  <Application>Microsoft Office PowerPoint</Application>
  <PresentationFormat>Presentación en pantalla (4:3)</PresentationFormat>
  <Paragraphs>50</Paragraphs>
  <Slides>11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2" baseType="lpstr">
      <vt:lpstr>Elemental</vt:lpstr>
      <vt:lpstr>Universidad Nacional Autónoma de México FES Iztacala Sistema endocrino Embriogénesis del Páncreas </vt:lpstr>
      <vt:lpstr>Embriogénesis del páncreas</vt:lpstr>
      <vt:lpstr>Desarrollo</vt:lpstr>
      <vt:lpstr>Yema Pancreática Dorsal</vt:lpstr>
      <vt:lpstr>Yema Pancreática Ventral</vt:lpstr>
      <vt:lpstr>Fusión</vt:lpstr>
      <vt:lpstr>Conductos</vt:lpstr>
      <vt:lpstr> Parte endocrina del páncreas</vt:lpstr>
      <vt:lpstr>Islotes o de Langerhans</vt:lpstr>
      <vt:lpstr>Páncreas Anular</vt:lpstr>
      <vt:lpstr>Referencias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Embriogénesis del páncreas</dc:title>
  <dc:creator>Zabdi  Ivana Martínez Peñaloza</dc:creator>
  <cp:lastModifiedBy>Zabdi  Ivana Martínez Peñaloza</cp:lastModifiedBy>
  <cp:revision>23</cp:revision>
  <dcterms:created xsi:type="dcterms:W3CDTF">2017-09-02T16:08:01Z</dcterms:created>
  <dcterms:modified xsi:type="dcterms:W3CDTF">2017-09-12T06:13:11Z</dcterms:modified>
</cp:coreProperties>
</file>

<file path=docProps/thumbnail.jpeg>
</file>